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64" r:id="rId7"/>
    <p:sldId id="263" r:id="rId8"/>
    <p:sldId id="265" r:id="rId9"/>
    <p:sldId id="266" r:id="rId10"/>
    <p:sldId id="259" r:id="rId11"/>
    <p:sldId id="269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78802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0449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3588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8976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8647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2624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4180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6696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691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0599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950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2349C-33B2-4C5F-A25F-39E59C98B209}" type="datetimeFigureOut">
              <a:rPr lang="he-IL" smtClean="0"/>
              <a:t>ה'/תשרי/תשפ"ב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42A9-34DA-4FAD-9FF1-68039679816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579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igd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131562" y="2252097"/>
            <a:ext cx="82422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800" dirty="0" err="1">
                <a:latin typeface="David" panose="020E0502060401010101" pitchFamily="34" charset="-79"/>
                <a:cs typeface="David" panose="020E0502060401010101" pitchFamily="34" charset="-79"/>
              </a:rPr>
              <a:t>אלמאליח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אברהם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(עם וספר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כותב על לימוד עברית ב-</a:t>
            </a:r>
            <a:endParaRPr lang="he-IL" sz="24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ברית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עברית עולמית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"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באפריקה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הצפונית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צבי יהודה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בשנים 1947-1946 2,000-1,500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אנשים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sz="28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נטלו </a:t>
            </a:r>
            <a:r>
              <a:rPr lang="he-IL" sz="28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חלק בשיעורי ערב לעברית במרוקו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471C69E2-7830-4A4E-8499-0009A36DB788}"/>
              </a:ext>
            </a:extLst>
          </p:cNvPr>
          <p:cNvSpPr/>
          <p:nvPr/>
        </p:nvSpPr>
        <p:spPr>
          <a:xfrm>
            <a:off x="3131562" y="766633"/>
            <a:ext cx="8783781" cy="60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פעילות ספורדית במגרב להכרת השפה העברית ותרבותה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20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9B0FA737-E53D-4B79-A915-5AC828079BCE}"/>
              </a:ext>
            </a:extLst>
          </p:cNvPr>
          <p:cNvSpPr/>
          <p:nvPr/>
        </p:nvSpPr>
        <p:spPr>
          <a:xfrm>
            <a:off x="6724650" y="614233"/>
            <a:ext cx="4349749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אלג'יר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A50C0E0-6DC4-4BE0-8E3B-39D38207B971}"/>
              </a:ext>
            </a:extLst>
          </p:cNvPr>
          <p:cNvSpPr/>
          <p:nvPr/>
        </p:nvSpPr>
        <p:spPr>
          <a:xfrm>
            <a:off x="2038350" y="2028841"/>
            <a:ext cx="9036049" cy="238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יוסף גז </a:t>
            </a: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כותב </a:t>
            </a: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לבן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שלום מהסוכנות היהודית 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(28.10.47). </a:t>
            </a:r>
            <a:r>
              <a:rPr lang="he-IL" sz="16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S32/280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28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ישראל 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מדיוני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למשה </a:t>
            </a:r>
            <a:r>
              <a:rPr lang="he-IL" sz="28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קליגר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מהקיבוץ המאוחד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(1.8.45); (1.10.45). </a:t>
            </a:r>
            <a:r>
              <a:rPr lang="he-IL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2-12/38/10. </a:t>
            </a:r>
            <a:endParaRPr lang="he-IL" sz="28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28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0524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699F-393A-473A-B708-942B4001BF1F}"/>
              </a:ext>
            </a:extLst>
          </p:cNvPr>
          <p:cNvSpPr txBox="1">
            <a:spLocks/>
          </p:cNvSpPr>
          <p:nvPr/>
        </p:nvSpPr>
        <p:spPr>
          <a:xfrm>
            <a:off x="1524000" y="2621281"/>
            <a:ext cx="9144000" cy="1012354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תודה</a:t>
            </a:r>
            <a:r>
              <a:rPr lang="he-IL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</a:p>
          <a:p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דניאל </a:t>
            </a:r>
            <a:r>
              <a:rPr lang="he-IL" sz="2400" b="1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בר-אלי ביטון</a:t>
            </a:r>
            <a:endParaRPr lang="he-IL" sz="24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C4DD90F0-95B8-4004-B37B-2663AEEDFE62}"/>
              </a:ext>
            </a:extLst>
          </p:cNvPr>
          <p:cNvGrpSpPr/>
          <p:nvPr/>
        </p:nvGrpSpPr>
        <p:grpSpPr>
          <a:xfrm>
            <a:off x="3674599" y="5634447"/>
            <a:ext cx="4842803" cy="338554"/>
            <a:chOff x="4075611" y="5634447"/>
            <a:chExt cx="4842803" cy="338554"/>
          </a:xfrm>
        </p:grpSpPr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76F4E78F-74F6-4CE9-93DC-843D92378395}"/>
                </a:ext>
              </a:extLst>
            </p:cNvPr>
            <p:cNvSpPr txBox="1"/>
            <p:nvPr/>
          </p:nvSpPr>
          <p:spPr>
            <a:xfrm>
              <a:off x="4075611" y="5634447"/>
              <a:ext cx="404077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עוצב על </a:t>
              </a:r>
              <a:r>
                <a:rPr lang="he-IL" sz="1600" dirty="0" err="1">
                  <a:latin typeface="David" panose="020E0502060401010101" pitchFamily="34" charset="-79"/>
                  <a:cs typeface="David" panose="020E0502060401010101" pitchFamily="34" charset="-79"/>
                </a:rPr>
                <a:t>יד"י</a:t>
              </a:r>
              <a:r>
                <a:rPr lang="he-IL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גלי עיצוב ומיתוג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  <a:hlinkClick r:id="rId3"/>
                </a:rPr>
                <a:t>www.galigd.com</a:t>
              </a:r>
              <a:r>
                <a:rPr lang="en-US" sz="1600" dirty="0"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he-IL" sz="16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EF8C1C3B-6DE6-41A5-83EB-9107AD4FE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388" y="5634447"/>
              <a:ext cx="802026" cy="338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39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90725" y="1819691"/>
            <a:ext cx="9267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אלקבצ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יחיאל-ויקטור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, רחוב קפיטן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הרוה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סמטת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דליא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53,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קזאבלנקא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(י"א טבת, תש"ד);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A230/140/a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אלחיאני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יחיא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, רחוב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טנקר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סמטת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בוהייב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34, קזבלנקה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. (י"ד טבת, תש"ד);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A230/140a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אלמוזנינו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אלברט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, סמטת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אלצידרה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21, קזבלנקה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(ט' טבת, תש"ד);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.A230/140/a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אליהו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אוחיון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מרחוב האנגלים סמטת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בנסאלם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4, קזבלנקה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(כ"ט אדר, תש"ד);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A230/140a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שמעון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ממן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, רחוב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סאפי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166 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A230/140a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3A48FB5-B4D4-40BD-986E-FAE605492E90}"/>
              </a:ext>
            </a:extLst>
          </p:cNvPr>
          <p:cNvSpPr/>
          <p:nvPr/>
        </p:nvSpPr>
        <p:spPr>
          <a:xfrm>
            <a:off x="9224529" y="614233"/>
            <a:ext cx="211772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מרוקו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965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0241F918-A273-43A0-AFC8-273879B3BF8C}"/>
              </a:ext>
            </a:extLst>
          </p:cNvPr>
          <p:cNvSpPr/>
          <p:nvPr/>
        </p:nvSpPr>
        <p:spPr>
          <a:xfrm>
            <a:off x="1685925" y="1259148"/>
            <a:ext cx="9267824" cy="3174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יוסף </a:t>
            </a: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ועאקנין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רחוב קפיטן הירו, </a:t>
            </a:r>
            <a:r>
              <a:rPr lang="he-IL" sz="2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קזבלנקה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(12.7.44; 5.11.44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S5/794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שמואל </a:t>
            </a: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אלמאליח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1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10.4.45)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A230/140b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he-IL" sz="1400" dirty="0" smtClean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1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אלמלח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סאלומון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רחוב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סאפי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55, קזבלנקה. (כ"ו אב,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התש"ד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r>
              <a:rPr lang="he-IL" sz="16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A230/140a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36642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FC5DBC8D-A027-4116-B235-F95EC4C45344}"/>
              </a:ext>
            </a:extLst>
          </p:cNvPr>
          <p:cNvSpPr/>
          <p:nvPr/>
        </p:nvSpPr>
        <p:spPr>
          <a:xfrm>
            <a:off x="1666875" y="916248"/>
            <a:ext cx="9267824" cy="469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ביטון שלמה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מאמצים עבריים בקזבלנקה. 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עם וספר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ח. בן </a:t>
            </a: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מלכא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התפתחות העברית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בטנג'יר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עם 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וספר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פנחס ח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סין 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תיבת דאר </a:t>
            </a:r>
            <a:r>
              <a:rPr lang="he-IL" sz="16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171  (</a:t>
            </a:r>
            <a:r>
              <a:rPr lang="he-IL" sz="1600" dirty="0" err="1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6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(A230/140a 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sz="2400" dirty="0" smtClean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אלמאליח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אברהם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מצב החינוך</a:t>
            </a:r>
            <a:r>
              <a:rPr lang="he-IL" sz="32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(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עם וספר).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חנניה </a:t>
            </a: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דאהאן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על מערכת החינוך בסאלי,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(16.1.47).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2-12/33/2.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6842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C624AEF0-6EE9-4821-B942-C27A6B68A2AA}"/>
              </a:ext>
            </a:extLst>
          </p:cNvPr>
          <p:cNvSpPr/>
          <p:nvPr/>
        </p:nvSpPr>
        <p:spPr>
          <a:xfrm>
            <a:off x="1666875" y="916248"/>
            <a:ext cx="9267824" cy="5555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י' </a:t>
            </a: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סבאג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מכנאס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אל יצחק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ורפל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המדור הדתי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(30.8.1946); </a:t>
            </a:r>
            <a:r>
              <a:rPr lang="he-IL" sz="16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S32/2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יוסף </a:t>
            </a:r>
            <a:r>
              <a:rPr lang="he-IL" sz="24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סבא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ג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בח"ד מרוקו,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מכנאס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אל המדור הדתי 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(21.4.48) </a:t>
            </a:r>
            <a:r>
              <a:rPr lang="he-IL" sz="16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S32/2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קלוד </a:t>
            </a: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מראל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מפאס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לסוכנות היהודית 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(12.10.47</a:t>
            </a:r>
            <a:r>
              <a:rPr lang="he-IL" sz="16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4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חובבי השפה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רח'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ראשל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6,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כאזאבלאנקא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אל ברית עברית עולמית, תל אביב. </a:t>
            </a:r>
          </a:p>
          <a:p>
            <a:pPr>
              <a:spcAft>
                <a:spcPts val="800"/>
              </a:spcAft>
            </a:pP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(כ"ח תמוז, </a:t>
            </a:r>
            <a:r>
              <a:rPr lang="he-IL" sz="16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התש"ד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). </a:t>
            </a:r>
            <a:r>
              <a:rPr lang="he-IL" sz="16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A230/140a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en-US" sz="16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ד"ר מ"א קורץ, המדור הדתי, אל אברהם ימין </a:t>
            </a:r>
            <a:r>
              <a:rPr lang="he-IL" sz="2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לכריץ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מרוקו 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(29.10.47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r>
              <a:rPr lang="he-IL" sz="16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S32/2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he-IL" sz="16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6995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51197FAE-394D-46B5-ACAD-EB6DD1FB9A4C}"/>
              </a:ext>
            </a:extLst>
          </p:cNvPr>
          <p:cNvSpPr/>
          <p:nvPr/>
        </p:nvSpPr>
        <p:spPr>
          <a:xfrm>
            <a:off x="1066800" y="1411548"/>
            <a:ext cx="9801223" cy="334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מואיז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סבאג</a:t>
            </a: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רחוב </a:t>
            </a:r>
            <a:r>
              <a:rPr lang="he-IL" sz="28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אגאדיר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17, </a:t>
            </a:r>
            <a:r>
              <a:rPr lang="he-IL" sz="28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סאפי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(4.5.1944).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A230/140a</a:t>
            </a: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משה אדר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י </a:t>
            </a:r>
            <a:r>
              <a:rPr lang="he-IL" sz="28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מטנג'יר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לקיבוץ המאוחד בתל אביב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(26.2.45).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אי"ט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14-4/15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שלמה </a:t>
            </a:r>
            <a:r>
              <a:rPr lang="he-IL" sz="2800" b="1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דאדון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קבוצת בן יהודה קזבלנקה, אל מזכירות הקיבוץ המאוחד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(כ"ג כסלו, תש"ו).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.A230/140a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5577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964872" y="1894898"/>
            <a:ext cx="8109527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שמעון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זאבאלי</a:t>
            </a:r>
            <a:r>
              <a:rPr lang="he-IL" sz="20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ת"ד 344 </a:t>
            </a:r>
            <a:r>
              <a:rPr lang="he-IL" sz="20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קזבלאנקא</a:t>
            </a:r>
            <a:r>
              <a:rPr lang="he-IL" sz="20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אל ההסתדרות הציונית, ירושלים</a:t>
            </a:r>
            <a:r>
              <a:rPr lang="he-IL" sz="16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;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S5/494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שמעון </a:t>
            </a:r>
            <a:r>
              <a:rPr lang="he-IL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זאבאלי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ת"ד 344 </a:t>
            </a:r>
            <a:r>
              <a:rPr lang="he-IL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קזבלאנקא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אל ברית עברית עולמית.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(ד' אלול, תש"ד</a:t>
            </a:r>
            <a:r>
              <a:rPr lang="he-IL" sz="14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). (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1.5.44; 10.6.44; 15.10.45; 7.3.45). ת"ד 111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מאזגאן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;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A230/142a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1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Daniel Levy,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Assciation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La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Jeunesse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Juive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'Charles Netter,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Casblanca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a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Berith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Haivrit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Halomith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Tel Aviv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(24.6.44) CZA</a:t>
            </a:r>
            <a:r>
              <a:rPr lang="en-US" sz="1400" dirty="0">
                <a:solidFill>
                  <a:prstClr val="black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A230/142a </a:t>
            </a:r>
            <a:endParaRPr lang="en-US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l"/>
            <a:endParaRPr lang="en-US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Shmuel David Levy,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Magen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David,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Casblanca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Berith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Haivrit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Halomith</a:t>
            </a:r>
            <a:r>
              <a:rPr lang="en-US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Tel Aviv. 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(14.6.44). CZA A 230/141a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e-IL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תשובות מחלקת הארגון של הסוכנות היהודית </a:t>
            </a:r>
            <a:r>
              <a:rPr lang="he-IL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(5.4.45; 5.6.44)</a:t>
            </a:r>
            <a:r>
              <a:rPr lang="he-IL" sz="1400" dirty="0"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he-IL" sz="14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en-US" sz="1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.S5/794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C6F6A8F5-37DF-43F0-AC31-7CECBC4BFF85}"/>
              </a:ext>
            </a:extLst>
          </p:cNvPr>
          <p:cNvSpPr/>
          <p:nvPr/>
        </p:nvSpPr>
        <p:spPr>
          <a:xfrm>
            <a:off x="4352925" y="614233"/>
            <a:ext cx="6721474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מאבקו של שמעון </a:t>
            </a:r>
            <a:r>
              <a:rPr lang="he-IL" sz="4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זאבאלי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97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71561" y="1314570"/>
            <a:ext cx="10538547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נחום </a:t>
            </a: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ירושל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מי. הפעולה העברית בתוניס.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עם וספר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מזכירות תנועת הצופים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בתוניס אל מחלקת הנוער של הסוכנות היהודית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(22.12.47).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S32/280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יושבת </a:t>
            </a: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ציון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200" dirty="0" err="1">
                <a:latin typeface="David" panose="020E0502060401010101" pitchFamily="34" charset="-79"/>
                <a:cs typeface="David" panose="020E0502060401010101" pitchFamily="34" charset="-79"/>
              </a:rPr>
              <a:t>בג'ה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 תוניס, אל ד"ר בן שלום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(מנהל מחלקת הנוער של הסוכנות היהודית)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, ירושלים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(מאי 1947).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cs typeface="David" panose="020E0502060401010101" pitchFamily="34" charset="-79"/>
              </a:rPr>
              <a:t>S32/280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16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מרדכי </a:t>
            </a: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כה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ן, תורה ועבודה בתוניס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(12.1.84).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אי"ט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16-12/29/18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en-US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200" b="1" dirty="0" err="1">
                <a:latin typeface="David" panose="020E0502060401010101" pitchFamily="34" charset="-79"/>
                <a:cs typeface="David" panose="020E0502060401010101" pitchFamily="34" charset="-79"/>
              </a:rPr>
              <a:t>סאבאח</a:t>
            </a: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 אשר 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אל הקיבוץ המאוחד. (ג' כסלו, תש"ז);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אי"ט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2-12/38/10.</a:t>
            </a:r>
            <a:endParaRPr lang="he-IL" sz="24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דרור </a:t>
            </a:r>
            <a:r>
              <a:rPr lang="he-IL" sz="2200" b="1" dirty="0">
                <a:latin typeface="David" panose="020E0502060401010101" pitchFamily="34" charset="-79"/>
                <a:cs typeface="David" panose="020E0502060401010101" pitchFamily="34" charset="-79"/>
              </a:rPr>
              <a:t>צעירי צ</a:t>
            </a:r>
            <a:r>
              <a:rPr lang="he-IL" sz="2200" dirty="0">
                <a:latin typeface="David" panose="020E0502060401010101" pitchFamily="34" charset="-79"/>
                <a:cs typeface="David" panose="020E0502060401010101" pitchFamily="34" charset="-79"/>
              </a:rPr>
              <a:t>יון אל מזכירות הקיבוץ המאוחד 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(15.10.47). </a:t>
            </a:r>
            <a:r>
              <a:rPr lang="he-IL" sz="1600" dirty="0" err="1">
                <a:latin typeface="David" panose="020E0502060401010101" pitchFamily="34" charset="-79"/>
                <a:cs typeface="David" panose="020E0502060401010101" pitchFamily="34" charset="-79"/>
              </a:rPr>
              <a:t>אי"ט</a:t>
            </a:r>
            <a:r>
              <a:rPr lang="he-IL" sz="1600" dirty="0">
                <a:latin typeface="David" panose="020E0502060401010101" pitchFamily="34" charset="-79"/>
                <a:cs typeface="David" panose="020E0502060401010101" pitchFamily="34" charset="-79"/>
              </a:rPr>
              <a:t> 2-12/31/4</a:t>
            </a:r>
            <a:r>
              <a:rPr lang="he-IL" sz="24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he-IL" sz="2400" dirty="0"/>
          </a:p>
        </p:txBody>
      </p:sp>
      <p:sp>
        <p:nvSpPr>
          <p:cNvPr id="3" name="מלבן 2"/>
          <p:cNvSpPr/>
          <p:nvPr/>
        </p:nvSpPr>
        <p:spPr>
          <a:xfrm>
            <a:off x="5750393" y="1099127"/>
            <a:ext cx="4862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מרוקו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5842757" y="674254"/>
            <a:ext cx="534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מרוק וניסו</a:t>
            </a:r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5763217" y="674254"/>
            <a:ext cx="5052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תוניס</a:t>
            </a:r>
            <a:endParaRPr lang="he-I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5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047999" y="2028841"/>
            <a:ext cx="8026400" cy="307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זוארץ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החינוך העברי בטריפולי 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עם וספר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28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לוזון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החינוך העברי בטריפולי</a:t>
            </a:r>
            <a:r>
              <a:rPr lang="he-IL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עם וספר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he-IL" sz="28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sz="2800" b="1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דפוס תשובה </a:t>
            </a:r>
            <a:r>
              <a:rPr lang="he-IL" sz="2800" dirty="0" smtClean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קובץ </a:t>
            </a:r>
            <a:r>
              <a:rPr lang="he-IL" sz="28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לימוד עברית שנה ראשונה תש"ד. </a:t>
            </a:r>
            <a:r>
              <a:rPr lang="he-IL" sz="1600" dirty="0" err="1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אצ"מ</a:t>
            </a:r>
            <a:r>
              <a:rPr lang="he-IL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en-US" sz="16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DD1/7854</a:t>
            </a:r>
            <a:endParaRPr lang="en-US" sz="28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DE1583D-14E2-424A-8ECA-E59D81030F70}"/>
              </a:ext>
            </a:extLst>
          </p:cNvPr>
          <p:cNvSpPr/>
          <p:nvPr/>
        </p:nvSpPr>
        <p:spPr>
          <a:xfrm>
            <a:off x="6724650" y="614233"/>
            <a:ext cx="4349749" cy="86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לוב / טריפולי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78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635</Words>
  <Application>Microsoft Office PowerPoint</Application>
  <PresentationFormat>מסך רחב</PresentationFormat>
  <Paragraphs>77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דני</dc:creator>
  <cp:lastModifiedBy>דני</cp:lastModifiedBy>
  <cp:revision>34</cp:revision>
  <dcterms:created xsi:type="dcterms:W3CDTF">2021-01-18T17:01:42Z</dcterms:created>
  <dcterms:modified xsi:type="dcterms:W3CDTF">2021-09-11T08:52:22Z</dcterms:modified>
</cp:coreProperties>
</file>